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6092" autoAdjust="0"/>
  </p:normalViewPr>
  <p:slideViewPr>
    <p:cSldViewPr>
      <p:cViewPr varScale="1">
        <p:scale>
          <a:sx n="96" d="100"/>
          <a:sy n="96" d="100"/>
        </p:scale>
        <p:origin x="-19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F4D6CE-3324-4A20-A1CD-13F2930D8A76}" type="datetimeFigureOut">
              <a:rPr lang="de-DE" smtClean="0"/>
              <a:t>25.10.2012</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C571A6-4F99-4FD8-8F7D-527AEBC8CCF0}" type="slidenum">
              <a:rPr lang="de-DE" smtClean="0"/>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engagiert-in-koeln.de/portal/fileadmin/user_upload/PDF/Empfehlungen_Buergerbeteiligungsverfahren.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Das Kölner Netzwerk Bürgerengagement ist ein freiwilliger Zusammenschluss von Organisationen aus Politik/ Verwaltung, Wirtschaft und gemeinwohlorientierten Einrichtungen sowie aktiven Bürgerinnen und Bürgern. Alle arbeiten gemeinsam und gleichberechtigt an dem übergeordneten Ziel "Förderung des bürgerschaftlichen Engagements" in Köln. Sie bringen dabei ihr Wissen, ihre Kompetenzen und Erfahrungen ein, um einen Gewinn sowohl für alle Beteiligten als auch für das Gemeinwesen zu erreichen. Das Netzwerk will ein stärkeres Bewusstsein dafür schaffen:</a:t>
            </a:r>
          </a:p>
          <a:p>
            <a:pPr>
              <a:buFont typeface="Arial" pitchFamily="34" charset="0"/>
              <a:buChar char="•"/>
            </a:pPr>
            <a:r>
              <a:rPr lang="de-DE" dirty="0" smtClean="0"/>
              <a:t>dass alle Kölnerinnen und Kölner das Leben in Köln mitgestalten können.</a:t>
            </a:r>
          </a:p>
          <a:p>
            <a:pPr>
              <a:buFont typeface="Arial" pitchFamily="34" charset="0"/>
              <a:buChar char="•"/>
            </a:pPr>
            <a:r>
              <a:rPr lang="de-DE" dirty="0" smtClean="0"/>
              <a:t>dass Freiwilliges Engagement keine "Ausfallbürgschaft" für den Wegfall staatlicher Leistungen ist. Freiwilliges Engagement kann aber die Arbeit in allen Einrichtungen erweitern und ergänzen und so viel zur gesellschaftlichen und politischen Teilhabe derer beitragen, die heute noch wenig bis gar nicht repräsentiert sind.</a:t>
            </a:r>
          </a:p>
          <a:p>
            <a:pPr>
              <a:buFont typeface="Arial" pitchFamily="34" charset="0"/>
              <a:buChar char="•"/>
            </a:pPr>
            <a:r>
              <a:rPr lang="de-DE" dirty="0" smtClean="0"/>
              <a:t>dass das Entstehen einer Bürgergesellschaft ein langandauernder Prozess ist, der immer wieder angeschoben und neu belebt werden muss.</a:t>
            </a:r>
          </a:p>
          <a:p>
            <a:pPr>
              <a:buFont typeface="Arial" pitchFamily="34" charset="0"/>
              <a:buChar char="•"/>
            </a:pPr>
            <a:r>
              <a:rPr lang="de-DE" dirty="0" smtClean="0"/>
              <a:t>dass alle Kölnerinnen und Kölner sich an diesem Prozess beteiligen können und jede Stimme gleichwertig ist.</a:t>
            </a:r>
          </a:p>
          <a:p>
            <a:pPr>
              <a:buFont typeface="Arial" pitchFamily="34" charset="0"/>
              <a:buChar char="•"/>
            </a:pPr>
            <a:r>
              <a:rPr lang="de-DE" dirty="0" smtClean="0"/>
              <a:t>dass die Weiterentwicklung der Bürgergesellschaft der Unterstützung des Rats der Stadt bedarf.</a:t>
            </a:r>
            <a:br>
              <a:rPr lang="de-DE" dirty="0" smtClean="0"/>
            </a:br>
            <a:endParaRPr lang="de-DE" dirty="0"/>
          </a:p>
        </p:txBody>
      </p:sp>
      <p:sp>
        <p:nvSpPr>
          <p:cNvPr id="4" name="Foliennummernplatzhalter 3"/>
          <p:cNvSpPr>
            <a:spLocks noGrp="1"/>
          </p:cNvSpPr>
          <p:nvPr>
            <p:ph type="sldNum" sz="quarter" idx="10"/>
          </p:nvPr>
        </p:nvSpPr>
        <p:spPr/>
        <p:txBody>
          <a:bodyPr/>
          <a:lstStyle/>
          <a:p>
            <a:fld id="{04C571A6-4F99-4FD8-8F7D-527AEBC8CCF0}" type="slidenum">
              <a:rPr lang="de-DE" smtClean="0"/>
              <a:t>7</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Die Arbeitsgruppe Bürgerbeteiligung des Kölner Netzwerks Bürgerengagement hat Empfehlungen formuliert, die zur Verbesserung der Bürgerbeteiligung und Bürgerinformation in Köln beitragen sollen. Der Rat der Stadt Köln hat die Verwaltung am 14.12.2006 beauftragt zu prüfen, welche der Empfehlungen mit welchem finanziellen Aufwand umsetzbar sind. </a:t>
            </a:r>
          </a:p>
          <a:p>
            <a:r>
              <a:rPr lang="de-DE" dirty="0" smtClean="0"/>
              <a:t>Die </a:t>
            </a:r>
            <a:r>
              <a:rPr lang="de-DE" b="1" dirty="0" smtClean="0">
                <a:hlinkClick r:id="rId3" tooltip="Empfehlungen an Rat und Verwaltung"/>
              </a:rPr>
              <a:t>Empfehlungen zur Verbesserung der Bürgerbeteiligung in Köln (189 KB)</a:t>
            </a:r>
            <a:r>
              <a:rPr lang="de-DE" dirty="0" smtClean="0"/>
              <a:t> stehen hier zum Download bereit. </a:t>
            </a:r>
          </a:p>
          <a:p>
            <a:r>
              <a:rPr lang="de-DE" dirty="0" smtClean="0"/>
              <a:t>Die Verwaltung hat sich mit den Empfehlungen intensiv auseinandergesetzt und hat die Ergebnisse des Prüfauftrags den Ausschüssen im August und September 2009 als Mitteilung vorgelegt. Auf Grund der schwierigen Haushaltssituation können zurzeit leider keine der vorgeschlagenen Maßnahmen zur Verbesserung der Bürgerbeteiligung und Bürgerinformation umgesetzt werden. </a:t>
            </a:r>
          </a:p>
          <a:p>
            <a:endParaRPr lang="de-DE" dirty="0"/>
          </a:p>
        </p:txBody>
      </p:sp>
      <p:sp>
        <p:nvSpPr>
          <p:cNvPr id="4" name="Foliennummernplatzhalter 3"/>
          <p:cNvSpPr>
            <a:spLocks noGrp="1"/>
          </p:cNvSpPr>
          <p:nvPr>
            <p:ph type="sldNum" sz="quarter" idx="10"/>
          </p:nvPr>
        </p:nvSpPr>
        <p:spPr/>
        <p:txBody>
          <a:bodyPr/>
          <a:lstStyle/>
          <a:p>
            <a:fld id="{04C571A6-4F99-4FD8-8F7D-527AEBC8CCF0}" type="slidenum">
              <a:rPr lang="de-DE" smtClean="0"/>
              <a:t>8</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lgn="ctr">
              <a:defRPr sz="4400" spc="130" baseline="0">
                <a:solidFill>
                  <a:schemeClr val="tx1"/>
                </a:solidFill>
                <a:latin typeface="Tahoma" pitchFamily="34" charset="0"/>
                <a:cs typeface="Tahoma" pitchFamily="34" charset="0"/>
              </a:defRPr>
            </a:lvl1pPr>
          </a:lstStyle>
          <a:p>
            <a:r>
              <a:rPr lang="de-DE" smtClean="0"/>
              <a:t>Titelmasterformat durch Klicken bearbeiten</a:t>
            </a:r>
            <a:endParaRPr lang="de-DE" dirty="0"/>
          </a:p>
        </p:txBody>
      </p:sp>
      <p:sp>
        <p:nvSpPr>
          <p:cNvPr id="3" name="Untertitel 2"/>
          <p:cNvSpPr>
            <a:spLocks noGrp="1"/>
          </p:cNvSpPr>
          <p:nvPr>
            <p:ph type="subTitle" idx="1"/>
          </p:nvPr>
        </p:nvSpPr>
        <p:spPr>
          <a:xfrm>
            <a:off x="1371600" y="3886200"/>
            <a:ext cx="6400800" cy="1752600"/>
          </a:xfrm>
        </p:spPr>
        <p:txBody>
          <a:bodyPr>
            <a:normAutofit/>
          </a:bodyPr>
          <a:lstStyle>
            <a:lvl1pPr marL="0" indent="0" algn="ctr">
              <a:buNone/>
              <a:defRPr sz="2400" spc="130" baseline="0">
                <a:solidFill>
                  <a:schemeClr val="bg2">
                    <a:lumMod val="10000"/>
                  </a:schemeClr>
                </a:solidFill>
                <a:latin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sp>
        <p:nvSpPr>
          <p:cNvPr id="4" name="Datumsplatzhalter 3"/>
          <p:cNvSpPr>
            <a:spLocks noGrp="1"/>
          </p:cNvSpPr>
          <p:nvPr>
            <p:ph type="dt" sz="half" idx="10"/>
          </p:nvPr>
        </p:nvSpPr>
        <p:spPr>
          <a:xfrm>
            <a:off x="457200" y="6304235"/>
            <a:ext cx="2133600" cy="365125"/>
          </a:xfrm>
        </p:spPr>
        <p:txBody>
          <a:bodyPr/>
          <a:lstStyle/>
          <a:p>
            <a:fld id="{3558529A-18E6-4AFB-B607-4DAA90EFC174}" type="datetimeFigureOut">
              <a:rPr lang="de-DE" smtClean="0"/>
              <a:pPr/>
              <a:t>25.10.2012</a:t>
            </a:fld>
            <a:endParaRPr lang="de-DE" dirty="0"/>
          </a:p>
        </p:txBody>
      </p:sp>
      <p:sp>
        <p:nvSpPr>
          <p:cNvPr id="5" name="Fußzeilenplatzhalter 4"/>
          <p:cNvSpPr>
            <a:spLocks noGrp="1"/>
          </p:cNvSpPr>
          <p:nvPr>
            <p:ph type="ftr" sz="quarter" idx="11"/>
          </p:nvPr>
        </p:nvSpPr>
        <p:spPr>
          <a:xfrm>
            <a:off x="3124200" y="6304235"/>
            <a:ext cx="2895600" cy="365125"/>
          </a:xfrm>
        </p:spPr>
        <p:txBody>
          <a:bodyPr/>
          <a:lstStyle/>
          <a:p>
            <a:r>
              <a:rPr lang="de-DE" dirty="0" smtClean="0"/>
              <a:t>Präsentation 1</a:t>
            </a:r>
            <a:endParaRPr lang="de-DE" dirty="0"/>
          </a:p>
        </p:txBody>
      </p:sp>
      <p:sp>
        <p:nvSpPr>
          <p:cNvPr id="6" name="Foliennummernplatzhalter 5"/>
          <p:cNvSpPr>
            <a:spLocks noGrp="1"/>
          </p:cNvSpPr>
          <p:nvPr>
            <p:ph type="sldNum" sz="quarter" idx="12"/>
          </p:nvPr>
        </p:nvSpPr>
        <p:spPr>
          <a:xfrm>
            <a:off x="6553200" y="6304235"/>
            <a:ext cx="2133600" cy="365125"/>
          </a:xfrm>
        </p:spPr>
        <p:txBody>
          <a:bodyPr/>
          <a:lstStyle/>
          <a:p>
            <a:fld id="{13C76CD1-9972-42DB-9E27-E20AE71B3C31}" type="slidenum">
              <a:rPr lang="de-DE" smtClean="0"/>
              <a:pPr/>
              <a:t>‹Nr.›</a:t>
            </a:fld>
            <a:endParaRPr lang="de-DE" dirty="0"/>
          </a:p>
        </p:txBody>
      </p:sp>
      <p:sp>
        <p:nvSpPr>
          <p:cNvPr id="17" name="Rechteck 16"/>
          <p:cNvSpPr/>
          <p:nvPr userDrawn="1"/>
        </p:nvSpPr>
        <p:spPr>
          <a:xfrm>
            <a:off x="0" y="0"/>
            <a:ext cx="1143000" cy="116632"/>
          </a:xfrm>
          <a:prstGeom prst="rect">
            <a:avLst/>
          </a:prstGeom>
          <a:solidFill>
            <a:schemeClr val="accent2"/>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p:cNvSpPr/>
          <p:nvPr userDrawn="1"/>
        </p:nvSpPr>
        <p:spPr>
          <a:xfrm>
            <a:off x="1143000" y="0"/>
            <a:ext cx="1143000" cy="1166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p:cNvSpPr/>
          <p:nvPr userDrawn="1"/>
        </p:nvSpPr>
        <p:spPr>
          <a:xfrm>
            <a:off x="2286000" y="0"/>
            <a:ext cx="1143000" cy="1166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p:cNvSpPr/>
          <p:nvPr userDrawn="1"/>
        </p:nvSpPr>
        <p:spPr>
          <a:xfrm>
            <a:off x="6444208" y="0"/>
            <a:ext cx="2520280" cy="980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5" name="Grafik 24" descr="mar100_Logo_RZ_20112022.png"/>
          <p:cNvPicPr>
            <a:picLocks noChangeAspect="1"/>
          </p:cNvPicPr>
          <p:nvPr userDrawn="1"/>
        </p:nvPicPr>
        <p:blipFill>
          <a:blip r:embed="rId2" cstate="print"/>
          <a:stretch>
            <a:fillRect/>
          </a:stretch>
        </p:blipFill>
        <p:spPr>
          <a:xfrm>
            <a:off x="5220072" y="548680"/>
            <a:ext cx="3313411" cy="82936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558529A-18E6-4AFB-B607-4DAA90EFC174}" type="datetimeFigureOut">
              <a:rPr lang="de-DE" smtClean="0"/>
              <a:pPr/>
              <a:t>25.10.2012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3C76CD1-9972-42DB-9E27-E20AE71B3C31}"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692696"/>
            <a:ext cx="2057400" cy="5433467"/>
          </a:xfrm>
        </p:spPr>
        <p:txBody>
          <a:bodyPr vert="eaVert"/>
          <a:lstStyle/>
          <a:p>
            <a:r>
              <a:rPr lang="de-DE" smtClean="0"/>
              <a:t>Titelmasterformat durch Klicken bearbeiten</a:t>
            </a:r>
            <a:endParaRPr lang="de-DE" dirty="0"/>
          </a:p>
        </p:txBody>
      </p:sp>
      <p:sp>
        <p:nvSpPr>
          <p:cNvPr id="3" name="Vertikaler Textplatzhalter 2"/>
          <p:cNvSpPr>
            <a:spLocks noGrp="1"/>
          </p:cNvSpPr>
          <p:nvPr>
            <p:ph type="body" orient="vert" idx="1"/>
          </p:nvPr>
        </p:nvSpPr>
        <p:spPr>
          <a:xfrm>
            <a:off x="457200" y="692696"/>
            <a:ext cx="6019800" cy="543346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Datumsplatzhalter 3"/>
          <p:cNvSpPr>
            <a:spLocks noGrp="1"/>
          </p:cNvSpPr>
          <p:nvPr>
            <p:ph type="dt" sz="half" idx="10"/>
          </p:nvPr>
        </p:nvSpPr>
        <p:spPr/>
        <p:txBody>
          <a:bodyPr/>
          <a:lstStyle/>
          <a:p>
            <a:fld id="{3558529A-18E6-4AFB-B607-4DAA90EFC174}" type="datetimeFigureOut">
              <a:rPr lang="de-DE" smtClean="0"/>
              <a:pPr/>
              <a:t>25.10.2012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3C76CD1-9972-42DB-9E27-E20AE71B3C31}"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67544" y="620688"/>
            <a:ext cx="8229600" cy="940966"/>
          </a:xfrm>
        </p:spPr>
        <p:txBody>
          <a:bodyPr>
            <a:noAutofit/>
          </a:bodyPr>
          <a:lstStyle>
            <a:lvl1pPr algn="l">
              <a:defRPr sz="4000">
                <a:latin typeface="Tahoma" pitchFamily="34" charset="0"/>
                <a:cs typeface="Tahoma" pitchFamily="34" charset="0"/>
              </a:defRPr>
            </a:lvl1pPr>
          </a:lstStyle>
          <a:p>
            <a:r>
              <a:rPr lang="de-DE" smtClean="0"/>
              <a:t>Titelmasterformat durch Klicken bearbeiten</a:t>
            </a:r>
            <a:endParaRPr lang="de-DE" dirty="0"/>
          </a:p>
        </p:txBody>
      </p:sp>
      <p:sp>
        <p:nvSpPr>
          <p:cNvPr id="3" name="Inhaltsplatzhalter 2"/>
          <p:cNvSpPr>
            <a:spLocks noGrp="1"/>
          </p:cNvSpPr>
          <p:nvPr>
            <p:ph idx="1"/>
          </p:nvPr>
        </p:nvSpPr>
        <p:spPr/>
        <p:txBody>
          <a:bodyPr/>
          <a:lstStyle>
            <a:lvl1pPr>
              <a:defRPr sz="2800">
                <a:latin typeface="Tahoma" pitchFamily="34" charset="0"/>
                <a:cs typeface="Tahoma" pitchFamily="34" charset="0"/>
              </a:defRPr>
            </a:lvl1pPr>
            <a:lvl2pPr>
              <a:defRPr sz="2400">
                <a:latin typeface="Tahoma" pitchFamily="34" charset="0"/>
                <a:cs typeface="Tahoma" pitchFamily="34" charset="0"/>
              </a:defRPr>
            </a:lvl2pPr>
            <a:lvl3pPr>
              <a:defRPr sz="2000">
                <a:latin typeface="Tahoma" pitchFamily="34" charset="0"/>
                <a:cs typeface="Tahoma" pitchFamily="34" charset="0"/>
              </a:defRPr>
            </a:lvl3pPr>
            <a:lvl4pPr>
              <a:defRPr sz="1800">
                <a:latin typeface="Tahoma" pitchFamily="34" charset="0"/>
                <a:cs typeface="Tahoma" pitchFamily="34" charset="0"/>
              </a:defRPr>
            </a:lvl4pPr>
            <a:lvl5pPr>
              <a:defRPr sz="1600">
                <a:latin typeface="Tahoma" pitchFamily="34" charset="0"/>
                <a:cs typeface="Tahoma" pitchFamily="34" charset="0"/>
              </a:defRPr>
            </a:lvl5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Datumsplatzhalter 3"/>
          <p:cNvSpPr>
            <a:spLocks noGrp="1"/>
          </p:cNvSpPr>
          <p:nvPr>
            <p:ph type="dt" sz="half" idx="10"/>
          </p:nvPr>
        </p:nvSpPr>
        <p:spPr/>
        <p:txBody>
          <a:bodyPr/>
          <a:lstStyle/>
          <a:p>
            <a:fld id="{3558529A-18E6-4AFB-B607-4DAA90EFC174}" type="datetimeFigureOut">
              <a:rPr lang="de-DE" smtClean="0"/>
              <a:pPr/>
              <a:t>25.10.2012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3C76CD1-9972-42DB-9E27-E20AE71B3C31}"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0" cap="all"/>
            </a:lvl1pPr>
          </a:lstStyle>
          <a:p>
            <a:r>
              <a:rPr lang="de-DE" smtClean="0"/>
              <a:t>Titelmasterformat durch Klicken bearbeiten</a:t>
            </a:r>
            <a:endParaRPr lang="de-DE" dirty="0"/>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3558529A-18E6-4AFB-B607-4DAA90EFC174}" type="datetimeFigureOut">
              <a:rPr lang="de-DE" smtClean="0"/>
              <a:pPr/>
              <a:t>25.10.2012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3C76CD1-9972-42DB-9E27-E20AE71B3C31}"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3558529A-18E6-4AFB-B607-4DAA90EFC174}" type="datetimeFigureOut">
              <a:rPr lang="de-DE" smtClean="0"/>
              <a:pPr/>
              <a:t>25.10.2012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3C76CD1-9972-42DB-9E27-E20AE71B3C31}"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3558529A-18E6-4AFB-B607-4DAA90EFC174}" type="datetimeFigureOut">
              <a:rPr lang="de-DE" smtClean="0"/>
              <a:pPr/>
              <a:t>25.10.2012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3C76CD1-9972-42DB-9E27-E20AE71B3C31}"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sz="1000">
                <a:latin typeface="Tahoma" pitchFamily="34" charset="0"/>
                <a:cs typeface="Tahoma" pitchFamily="34" charset="0"/>
              </a:defRPr>
            </a:lvl1pPr>
          </a:lstStyle>
          <a:p>
            <a:fld id="{3558529A-18E6-4AFB-B607-4DAA90EFC174}" type="datetimeFigureOut">
              <a:rPr lang="de-DE" smtClean="0"/>
              <a:pPr/>
              <a:t>25.10.2012</a:t>
            </a:fld>
            <a:endParaRPr lang="de-DE" dirty="0"/>
          </a:p>
        </p:txBody>
      </p:sp>
      <p:sp>
        <p:nvSpPr>
          <p:cNvPr id="4" name="Fußzeilenplatzhalter 3"/>
          <p:cNvSpPr>
            <a:spLocks noGrp="1"/>
          </p:cNvSpPr>
          <p:nvPr>
            <p:ph type="ftr" sz="quarter" idx="11"/>
          </p:nvPr>
        </p:nvSpPr>
        <p:spPr/>
        <p:txBody>
          <a:bodyPr/>
          <a:lstStyle>
            <a:lvl1pPr>
              <a:defRPr sz="1000">
                <a:latin typeface="Tahoma" pitchFamily="34" charset="0"/>
                <a:cs typeface="Tahoma" pitchFamily="34" charset="0"/>
              </a:defRPr>
            </a:lvl1pPr>
          </a:lstStyle>
          <a:p>
            <a:endParaRPr lang="de-DE" dirty="0"/>
          </a:p>
        </p:txBody>
      </p:sp>
      <p:sp>
        <p:nvSpPr>
          <p:cNvPr id="5" name="Foliennummernplatzhalter 4"/>
          <p:cNvSpPr>
            <a:spLocks noGrp="1"/>
          </p:cNvSpPr>
          <p:nvPr>
            <p:ph type="sldNum" sz="quarter" idx="12"/>
          </p:nvPr>
        </p:nvSpPr>
        <p:spPr/>
        <p:txBody>
          <a:bodyPr/>
          <a:lstStyle>
            <a:lvl1pPr>
              <a:defRPr sz="1000">
                <a:latin typeface="Tahoma" pitchFamily="34" charset="0"/>
                <a:cs typeface="Tahoma" pitchFamily="34" charset="0"/>
              </a:defRPr>
            </a:lvl1pPr>
          </a:lstStyle>
          <a:p>
            <a:fld id="{13C76CD1-9972-42DB-9E27-E20AE71B3C31}" type="slidenum">
              <a:rPr lang="de-DE" smtClean="0"/>
              <a:pPr/>
              <a:t>‹Nr.›</a:t>
            </a:fld>
            <a:endParaRPr lang="de-D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558529A-18E6-4AFB-B607-4DAA90EFC174}" type="datetimeFigureOut">
              <a:rPr lang="de-DE" smtClean="0"/>
              <a:pPr/>
              <a:t>25.10.2012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3C76CD1-9972-42DB-9E27-E20AE71B3C31}"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0"/>
            </a:lvl1pPr>
          </a:lstStyle>
          <a:p>
            <a:r>
              <a:rPr lang="de-DE"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3558529A-18E6-4AFB-B607-4DAA90EFC174}" type="datetimeFigureOut">
              <a:rPr lang="de-DE" smtClean="0"/>
              <a:pPr/>
              <a:t>25.10.2012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3C76CD1-9972-42DB-9E27-E20AE71B3C31}"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0"/>
            </a:lvl1pPr>
          </a:lstStyle>
          <a:p>
            <a:r>
              <a:rPr lang="de-DE" smtClean="0"/>
              <a:t>Titelmasterformat durch Klicken bearbeiten</a:t>
            </a:r>
            <a:endParaRPr lang="de-DE" dirty="0"/>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3558529A-18E6-4AFB-B607-4DAA90EFC174}" type="datetimeFigureOut">
              <a:rPr lang="de-DE" smtClean="0"/>
              <a:pPr/>
              <a:t>25.10.2012</a:t>
            </a:fld>
            <a:endParaRPr lang="de-DE" dirty="0"/>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3C76CD1-9972-42DB-9E27-E20AE71B3C31}"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620688"/>
            <a:ext cx="8229600" cy="936104"/>
          </a:xfrm>
          <a:prstGeom prst="rect">
            <a:avLst/>
          </a:prstGeom>
        </p:spPr>
        <p:txBody>
          <a:bodyPr vert="horz" lIns="91440" tIns="45720" rIns="91440" bIns="45720" rtlCol="0" anchor="ctr">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772816"/>
            <a:ext cx="8229600" cy="4353347"/>
          </a:xfrm>
          <a:prstGeom prst="rect">
            <a:avLst/>
          </a:prstGeom>
        </p:spPr>
        <p:txBody>
          <a:bodyPr vert="horz" lIns="91440" tIns="45720" rIns="91440" bIns="45720" rtlCol="0">
            <a:norm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457200" y="6309320"/>
            <a:ext cx="2133600" cy="365125"/>
          </a:xfrm>
          <a:prstGeom prst="rect">
            <a:avLst/>
          </a:prstGeom>
        </p:spPr>
        <p:txBody>
          <a:bodyPr vert="horz" lIns="91440" tIns="45720" rIns="91440" bIns="45720" rtlCol="0" anchor="ctr"/>
          <a:lstStyle>
            <a:lvl1pPr algn="l">
              <a:defRPr sz="1000">
                <a:solidFill>
                  <a:schemeClr val="tx1">
                    <a:tint val="75000"/>
                  </a:schemeClr>
                </a:solidFill>
                <a:latin typeface="Tahoma" pitchFamily="34" charset="0"/>
                <a:cs typeface="Tahoma" pitchFamily="34" charset="0"/>
              </a:defRPr>
            </a:lvl1pPr>
          </a:lstStyle>
          <a:p>
            <a:fld id="{3558529A-18E6-4AFB-B607-4DAA90EFC174}" type="datetimeFigureOut">
              <a:rPr lang="de-DE" smtClean="0"/>
              <a:pPr/>
              <a:t>25.10.2012</a:t>
            </a:fld>
            <a:endParaRPr lang="de-DE" dirty="0"/>
          </a:p>
        </p:txBody>
      </p:sp>
      <p:sp>
        <p:nvSpPr>
          <p:cNvPr id="5" name="Fußzeilenplatzhalter 4"/>
          <p:cNvSpPr>
            <a:spLocks noGrp="1"/>
          </p:cNvSpPr>
          <p:nvPr>
            <p:ph type="ftr" sz="quarter" idx="3"/>
          </p:nvPr>
        </p:nvSpPr>
        <p:spPr>
          <a:xfrm>
            <a:off x="3124200" y="6309320"/>
            <a:ext cx="2895600" cy="365125"/>
          </a:xfrm>
          <a:prstGeom prst="rect">
            <a:avLst/>
          </a:prstGeom>
        </p:spPr>
        <p:txBody>
          <a:bodyPr vert="horz" lIns="91440" tIns="45720" rIns="91440" bIns="45720" rtlCol="0" anchor="ctr"/>
          <a:lstStyle>
            <a:lvl1pPr algn="ctr">
              <a:defRPr sz="1000">
                <a:solidFill>
                  <a:schemeClr val="tx1">
                    <a:tint val="75000"/>
                  </a:schemeClr>
                </a:solidFill>
                <a:latin typeface="Tahoma" pitchFamily="34" charset="0"/>
                <a:cs typeface="Tahoma" pitchFamily="34" charset="0"/>
              </a:defRPr>
            </a:lvl1pPr>
          </a:lstStyle>
          <a:p>
            <a:endParaRPr lang="de-DE" dirty="0"/>
          </a:p>
        </p:txBody>
      </p:sp>
      <p:sp>
        <p:nvSpPr>
          <p:cNvPr id="6" name="Foliennummernplatzhalter 5"/>
          <p:cNvSpPr>
            <a:spLocks noGrp="1"/>
          </p:cNvSpPr>
          <p:nvPr>
            <p:ph type="sldNum" sz="quarter" idx="4"/>
          </p:nvPr>
        </p:nvSpPr>
        <p:spPr>
          <a:xfrm>
            <a:off x="6553200" y="6309320"/>
            <a:ext cx="2133600" cy="365125"/>
          </a:xfrm>
          <a:prstGeom prst="rect">
            <a:avLst/>
          </a:prstGeom>
        </p:spPr>
        <p:txBody>
          <a:bodyPr vert="horz" lIns="91440" tIns="45720" rIns="91440" bIns="45720" rtlCol="0" anchor="ctr"/>
          <a:lstStyle>
            <a:lvl1pPr algn="r">
              <a:defRPr sz="1000">
                <a:solidFill>
                  <a:schemeClr val="tx1">
                    <a:tint val="75000"/>
                  </a:schemeClr>
                </a:solidFill>
                <a:latin typeface="Tahoma" pitchFamily="34" charset="0"/>
                <a:cs typeface="Tahoma" pitchFamily="34" charset="0"/>
              </a:defRPr>
            </a:lvl1pPr>
          </a:lstStyle>
          <a:p>
            <a:fld id="{13C76CD1-9972-42DB-9E27-E20AE71B3C31}" type="slidenum">
              <a:rPr lang="de-DE" smtClean="0"/>
              <a:pPr/>
              <a:t>‹Nr.›</a:t>
            </a:fld>
            <a:endParaRPr lang="de-DE" dirty="0"/>
          </a:p>
        </p:txBody>
      </p:sp>
      <p:grpSp>
        <p:nvGrpSpPr>
          <p:cNvPr id="19" name="Gruppieren 18"/>
          <p:cNvGrpSpPr/>
          <p:nvPr/>
        </p:nvGrpSpPr>
        <p:grpSpPr>
          <a:xfrm>
            <a:off x="0" y="6741368"/>
            <a:ext cx="9144000" cy="116632"/>
            <a:chOff x="0" y="6597352"/>
            <a:chExt cx="9144000" cy="260648"/>
          </a:xfrm>
        </p:grpSpPr>
        <p:sp>
          <p:nvSpPr>
            <p:cNvPr id="9" name="Rechteck 8"/>
            <p:cNvSpPr/>
            <p:nvPr userDrawn="1"/>
          </p:nvSpPr>
          <p:spPr>
            <a:xfrm>
              <a:off x="0" y="6597352"/>
              <a:ext cx="3059832" cy="260648"/>
            </a:xfrm>
            <a:prstGeom prst="rect">
              <a:avLst/>
            </a:prstGeom>
            <a:solidFill>
              <a:schemeClr val="accent2"/>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p:cNvSpPr/>
            <p:nvPr userDrawn="1"/>
          </p:nvSpPr>
          <p:spPr>
            <a:xfrm>
              <a:off x="3059832" y="6597352"/>
              <a:ext cx="3059832"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userDrawn="1"/>
          </p:nvSpPr>
          <p:spPr>
            <a:xfrm>
              <a:off x="6084168" y="6597352"/>
              <a:ext cx="3059832" cy="2606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4" name="Rechteck 13"/>
          <p:cNvSpPr/>
          <p:nvPr/>
        </p:nvSpPr>
        <p:spPr>
          <a:xfrm>
            <a:off x="0" y="0"/>
            <a:ext cx="1143000" cy="116632"/>
          </a:xfrm>
          <a:prstGeom prst="rect">
            <a:avLst/>
          </a:prstGeom>
          <a:solidFill>
            <a:schemeClr val="accent2"/>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p:cNvSpPr/>
          <p:nvPr/>
        </p:nvSpPr>
        <p:spPr>
          <a:xfrm>
            <a:off x="1143000" y="0"/>
            <a:ext cx="1143000" cy="1166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p:cNvSpPr/>
          <p:nvPr/>
        </p:nvSpPr>
        <p:spPr>
          <a:xfrm>
            <a:off x="2286000" y="0"/>
            <a:ext cx="1143000" cy="1166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0" name="Grafik 19" descr="mar100_Logo.png"/>
          <p:cNvPicPr>
            <a:picLocks noChangeAspect="1"/>
          </p:cNvPicPr>
          <p:nvPr/>
        </p:nvPicPr>
        <p:blipFill>
          <a:blip r:embed="rId13" cstate="print"/>
          <a:stretch>
            <a:fillRect/>
          </a:stretch>
        </p:blipFill>
        <p:spPr>
          <a:xfrm>
            <a:off x="7092280" y="116632"/>
            <a:ext cx="1639689" cy="40839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200" kern="1200">
          <a:solidFill>
            <a:schemeClr val="tx1"/>
          </a:solidFill>
          <a:latin typeface="Tahoma" pitchFamily="34" charset="0"/>
          <a:ea typeface="+mj-ea"/>
          <a:cs typeface="Tahoma"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ahoma" pitchFamily="34" charset="0"/>
          <a:ea typeface="+mn-ea"/>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ahoma" pitchFamily="34" charset="0"/>
          <a:ea typeface="+mn-ea"/>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ahoma" pitchFamily="34" charset="0"/>
          <a:ea typeface="+mn-ea"/>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ahoma" pitchFamily="34" charset="0"/>
          <a:ea typeface="+mn-ea"/>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Bürgerbeteiligung am Beispiel der Stadt Köln</a:t>
            </a:r>
            <a:endParaRPr lang="de-DE" dirty="0"/>
          </a:p>
        </p:txBody>
      </p:sp>
      <p:sp>
        <p:nvSpPr>
          <p:cNvPr id="3" name="Untertitel 2"/>
          <p:cNvSpPr>
            <a:spLocks noGrp="1"/>
          </p:cNvSpPr>
          <p:nvPr>
            <p:ph type="subTitle" idx="1"/>
          </p:nvPr>
        </p:nvSpPr>
        <p:spPr/>
        <p:txBody>
          <a:bodyPr>
            <a:normAutofit fontScale="92500"/>
          </a:bodyPr>
          <a:lstStyle/>
          <a:p>
            <a:r>
              <a:rPr lang="de-DE" dirty="0" smtClean="0"/>
              <a:t>Impulsreferat </a:t>
            </a:r>
          </a:p>
          <a:p>
            <a:r>
              <a:rPr lang="de-DE" dirty="0" smtClean="0"/>
              <a:t>Bürgerbewegter Landkreis –</a:t>
            </a:r>
          </a:p>
          <a:p>
            <a:r>
              <a:rPr lang="de-DE" dirty="0" smtClean="0"/>
              <a:t>Auf dem Weg zur Bürgergesellschaft</a:t>
            </a:r>
          </a:p>
          <a:p>
            <a:r>
              <a:rPr lang="de-DE" dirty="0" smtClean="0"/>
              <a:t>CFK </a:t>
            </a:r>
            <a:r>
              <a:rPr lang="de-DE" dirty="0" err="1" smtClean="0"/>
              <a:t>Spiesen-Elversberg</a:t>
            </a:r>
            <a:r>
              <a:rPr lang="de-DE" dirty="0" smtClean="0"/>
              <a:t>, 7. November 2012</a:t>
            </a:r>
            <a:endParaRPr lang="de-D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b="1" dirty="0" smtClean="0"/>
              <a:t>Erfahrungsberichte aus Köln (2</a:t>
            </a:r>
            <a:r>
              <a:rPr lang="de-DE" sz="3600" b="1" dirty="0" smtClean="0"/>
              <a:t>): Stationen der Bürgerbeteiligung</a:t>
            </a:r>
            <a:endParaRPr lang="de-DE" sz="3600" dirty="0"/>
          </a:p>
        </p:txBody>
      </p:sp>
      <p:sp>
        <p:nvSpPr>
          <p:cNvPr id="3" name="Inhaltsplatzhalter 2"/>
          <p:cNvSpPr>
            <a:spLocks noGrp="1"/>
          </p:cNvSpPr>
          <p:nvPr>
            <p:ph idx="1"/>
          </p:nvPr>
        </p:nvSpPr>
        <p:spPr/>
        <p:txBody>
          <a:bodyPr/>
          <a:lstStyle/>
          <a:p>
            <a:pPr marL="514350" indent="-514350">
              <a:buFont typeface="+mj-lt"/>
              <a:buAutoNum type="arabicPeriod"/>
            </a:pPr>
            <a:r>
              <a:rPr lang="de-DE" dirty="0" smtClean="0"/>
              <a:t>Auftaktveranstaltung 12. April 2011</a:t>
            </a:r>
          </a:p>
          <a:p>
            <a:pPr marL="514350" indent="-514350">
              <a:buFont typeface="+mj-lt"/>
              <a:buAutoNum type="arabicPeriod"/>
            </a:pPr>
            <a:endParaRPr lang="de-DE" dirty="0" smtClean="0"/>
          </a:p>
          <a:p>
            <a:pPr marL="514350" indent="-514350">
              <a:buFont typeface="+mj-lt"/>
              <a:buAutoNum type="arabicPeriod"/>
            </a:pPr>
            <a:r>
              <a:rPr lang="de-DE" dirty="0" smtClean="0"/>
              <a:t>Drei Quartiersrundgänge (29. Mai – 2. Juli 2011)</a:t>
            </a:r>
          </a:p>
          <a:p>
            <a:pPr marL="514350" indent="-514350">
              <a:buNone/>
            </a:pPr>
            <a:endParaRPr lang="de-DE" dirty="0" smtClean="0"/>
          </a:p>
          <a:p>
            <a:pPr marL="514350" indent="-514350">
              <a:buFont typeface="+mj-lt"/>
              <a:buAutoNum type="arabicPeriod" startAt="3"/>
            </a:pPr>
            <a:r>
              <a:rPr lang="de-DE" dirty="0" smtClean="0"/>
              <a:t>Moderierter Workshop 15./16. Juli 2011 </a:t>
            </a:r>
          </a:p>
          <a:p>
            <a:pPr marL="514350" indent="-514350">
              <a:buNone/>
            </a:pPr>
            <a:endParaRPr lang="de-DE" dirty="0" smtClean="0"/>
          </a:p>
          <a:p>
            <a:pPr marL="514350" indent="-514350">
              <a:buFont typeface="+mj-lt"/>
              <a:buAutoNum type="arabicPeriod" startAt="4"/>
            </a:pPr>
            <a:r>
              <a:rPr lang="de-DE" dirty="0" smtClean="0"/>
              <a:t>Informationsveranstaltung 2. Dezember 2011</a:t>
            </a:r>
          </a:p>
          <a:p>
            <a:endParaRPr lang="de-DE" dirty="0"/>
          </a:p>
        </p:txBody>
      </p:sp>
      <p:sp>
        <p:nvSpPr>
          <p:cNvPr id="4" name="Pfeil nach unten 3"/>
          <p:cNvSpPr/>
          <p:nvPr/>
        </p:nvSpPr>
        <p:spPr>
          <a:xfrm>
            <a:off x="3929058" y="2285992"/>
            <a:ext cx="484632"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Pfeil nach unten 4"/>
          <p:cNvSpPr/>
          <p:nvPr/>
        </p:nvSpPr>
        <p:spPr>
          <a:xfrm>
            <a:off x="3929058" y="3571876"/>
            <a:ext cx="484632"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Pfeil nach unten 5"/>
          <p:cNvSpPr/>
          <p:nvPr/>
        </p:nvSpPr>
        <p:spPr>
          <a:xfrm>
            <a:off x="3929058" y="4786322"/>
            <a:ext cx="484632"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b="1" dirty="0" smtClean="0"/>
              <a:t>Erfahrungsberichte aus Köln (2): </a:t>
            </a:r>
            <a:r>
              <a:rPr lang="de-DE" sz="3600" b="1" dirty="0" smtClean="0"/>
              <a:t>Erfolgsfaktoren </a:t>
            </a:r>
            <a:endParaRPr lang="de-DE" sz="3600" dirty="0"/>
          </a:p>
        </p:txBody>
      </p:sp>
      <p:sp>
        <p:nvSpPr>
          <p:cNvPr id="3" name="Inhaltsplatzhalter 2"/>
          <p:cNvSpPr>
            <a:spLocks noGrp="1"/>
          </p:cNvSpPr>
          <p:nvPr>
            <p:ph idx="1"/>
          </p:nvPr>
        </p:nvSpPr>
        <p:spPr/>
        <p:txBody>
          <a:bodyPr>
            <a:normAutofit fontScale="92500"/>
          </a:bodyPr>
          <a:lstStyle/>
          <a:p>
            <a:r>
              <a:rPr lang="de-DE" dirty="0" smtClean="0"/>
              <a:t>Maximale </a:t>
            </a:r>
            <a:r>
              <a:rPr lang="de-DE" b="1" dirty="0" smtClean="0"/>
              <a:t>Transparenz</a:t>
            </a:r>
            <a:r>
              <a:rPr lang="de-DE" dirty="0" smtClean="0"/>
              <a:t>: Die Bürger/innen erhielten auf </a:t>
            </a:r>
            <a:r>
              <a:rPr lang="de-DE" i="1" dirty="0" smtClean="0"/>
              <a:t>alle</a:t>
            </a:r>
            <a:r>
              <a:rPr lang="de-DE" dirty="0" smtClean="0"/>
              <a:t> Fragen zum Sach- und Planungsstand kompetente Antworten durch die Stadtverwaltung</a:t>
            </a:r>
          </a:p>
          <a:p>
            <a:r>
              <a:rPr lang="de-DE" b="1" dirty="0" smtClean="0"/>
              <a:t>Legitimation</a:t>
            </a:r>
            <a:r>
              <a:rPr lang="de-DE" dirty="0" smtClean="0"/>
              <a:t> durch Ratsbeschluss</a:t>
            </a:r>
          </a:p>
          <a:p>
            <a:r>
              <a:rPr lang="de-DE" b="1" dirty="0" smtClean="0"/>
              <a:t>Partizipation</a:t>
            </a:r>
            <a:r>
              <a:rPr lang="de-DE" dirty="0" smtClean="0"/>
              <a:t> auf Augenhöhe: Ratsmitglieder, Verwaltungsexperten, Schüler/innen und Anwohner/innen erörterten Planungsoptionen</a:t>
            </a:r>
          </a:p>
          <a:p>
            <a:r>
              <a:rPr lang="de-DE" b="1" dirty="0" smtClean="0"/>
              <a:t>Rechenschaft</a:t>
            </a:r>
            <a:r>
              <a:rPr lang="de-DE" dirty="0" smtClean="0"/>
              <a:t>: Stadtverwaltung gab detailliert Auskunft über die Umsetzbarkeit der Bürgerideen und die jeweiligen Voten der Fachausschüsse</a:t>
            </a:r>
          </a:p>
          <a:p>
            <a:endParaRPr lang="de-DE"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smtClean="0"/>
              <a:t>Erfolgsfaktoren und Qualitätskriterien</a:t>
            </a:r>
            <a:endParaRPr lang="de-DE" sz="3200" dirty="0"/>
          </a:p>
        </p:txBody>
      </p:sp>
      <p:sp>
        <p:nvSpPr>
          <p:cNvPr id="3" name="Inhaltsplatzhalter 2"/>
          <p:cNvSpPr>
            <a:spLocks noGrp="1"/>
          </p:cNvSpPr>
          <p:nvPr>
            <p:ph idx="1"/>
          </p:nvPr>
        </p:nvSpPr>
        <p:spPr/>
        <p:txBody>
          <a:bodyPr>
            <a:normAutofit/>
          </a:bodyPr>
          <a:lstStyle/>
          <a:p>
            <a:r>
              <a:rPr lang="de-DE" sz="2600" dirty="0" smtClean="0"/>
              <a:t>Die Entwicklung von Qualitätskriterien für Bürgerbeteiligung wird immer wichtiger, weil die Vielfalt der Verfahren und die Ansprüche hieran steigen =&gt; </a:t>
            </a:r>
            <a:r>
              <a:rPr lang="de-DE" sz="2600" b="1" dirty="0" smtClean="0"/>
              <a:t>Beteiligung darf nicht als Alibiveranstaltung wahrgenommen, sondern sollte professionell und effektiv organisiert werden!</a:t>
            </a:r>
          </a:p>
          <a:p>
            <a:r>
              <a:rPr lang="de-DE" sz="2600" dirty="0" smtClean="0"/>
              <a:t>Derzeit wird vom bundesweiten „Netzwerk Bürgerbeteiligung“ eine Systematisierung solcher Qualitätskriterien vorangebracht</a:t>
            </a:r>
          </a:p>
          <a:p>
            <a:endParaRPr lang="de-D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smtClean="0"/>
              <a:t>Erfolgsfaktoren und Qualitätskriterien</a:t>
            </a:r>
            <a:endParaRPr lang="de-DE" sz="3200" dirty="0"/>
          </a:p>
        </p:txBody>
      </p:sp>
      <p:sp>
        <p:nvSpPr>
          <p:cNvPr id="3" name="Inhaltsplatzhalter 2"/>
          <p:cNvSpPr>
            <a:spLocks noGrp="1"/>
          </p:cNvSpPr>
          <p:nvPr>
            <p:ph idx="1"/>
          </p:nvPr>
        </p:nvSpPr>
        <p:spPr/>
        <p:txBody>
          <a:bodyPr>
            <a:normAutofit lnSpcReduction="10000"/>
          </a:bodyPr>
          <a:lstStyle/>
          <a:p>
            <a:r>
              <a:rPr lang="de-DE" dirty="0" smtClean="0"/>
              <a:t>Der derzeit diskutierte </a:t>
            </a:r>
            <a:r>
              <a:rPr lang="de-DE" b="1" dirty="0" smtClean="0"/>
              <a:t>Entwurf des Netzwerks Bürgerbeteiligung</a:t>
            </a:r>
            <a:r>
              <a:rPr lang="de-DE" dirty="0" smtClean="0"/>
              <a:t> nennt u.a. folgende Qualitätskriterien:</a:t>
            </a:r>
          </a:p>
          <a:p>
            <a:pPr marL="914400" lvl="1" indent="-457200">
              <a:buFont typeface="+mj-lt"/>
              <a:buAutoNum type="arabicPeriod"/>
            </a:pPr>
            <a:r>
              <a:rPr lang="de-DE" dirty="0" smtClean="0"/>
              <a:t>Grundhaltung der Akteure: Fairness und Wertschätzung</a:t>
            </a:r>
          </a:p>
          <a:p>
            <a:pPr marL="914400" lvl="1" indent="-457200">
              <a:buFont typeface="+mj-lt"/>
              <a:buAutoNum type="arabicPeriod"/>
            </a:pPr>
            <a:r>
              <a:rPr lang="de-DE" dirty="0" smtClean="0"/>
              <a:t>Ziele und Rahmen: Offenheit, Klarheit, Professionalität und Ressourcenausstattung</a:t>
            </a:r>
          </a:p>
          <a:p>
            <a:pPr marL="914400" lvl="1" indent="-457200">
              <a:buFont typeface="+mj-lt"/>
              <a:buAutoNum type="arabicPeriod"/>
            </a:pPr>
            <a:r>
              <a:rPr lang="de-DE" dirty="0" smtClean="0"/>
              <a:t>Verbindlichkeit: Klarheit im Umgang mit den Ergebnissen der Bürgerbeteiligung</a:t>
            </a:r>
          </a:p>
          <a:p>
            <a:pPr marL="914400" lvl="1" indent="-457200">
              <a:buFont typeface="+mj-lt"/>
              <a:buAutoNum type="arabicPeriod"/>
            </a:pPr>
            <a:r>
              <a:rPr lang="de-DE" dirty="0" smtClean="0"/>
              <a:t>Prozessgestaltung: reflektierte Methodenwahl und anerkannte Prozesskoordination.</a:t>
            </a:r>
          </a:p>
          <a:p>
            <a:endParaRPr lang="de-DE"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smtClean="0"/>
              <a:t>Erfolgsfaktoren und Qualitätskriterien</a:t>
            </a:r>
            <a:endParaRPr lang="de-DE" sz="3200" dirty="0"/>
          </a:p>
        </p:txBody>
      </p:sp>
      <p:sp>
        <p:nvSpPr>
          <p:cNvPr id="3" name="Inhaltsplatzhalter 2"/>
          <p:cNvSpPr>
            <a:spLocks noGrp="1"/>
          </p:cNvSpPr>
          <p:nvPr>
            <p:ph idx="1"/>
          </p:nvPr>
        </p:nvSpPr>
        <p:spPr>
          <a:xfrm>
            <a:off x="457200" y="1643050"/>
            <a:ext cx="8229600" cy="4857784"/>
          </a:xfrm>
        </p:spPr>
        <p:txBody>
          <a:bodyPr>
            <a:noAutofit/>
          </a:bodyPr>
          <a:lstStyle/>
          <a:p>
            <a:pPr algn="ctr">
              <a:buNone/>
            </a:pPr>
            <a:r>
              <a:rPr lang="de-DE" sz="1700" dirty="0" smtClean="0"/>
              <a:t>Die </a:t>
            </a:r>
            <a:r>
              <a:rPr lang="de-DE" sz="1700" b="1" dirty="0" smtClean="0"/>
              <a:t>Kölner Leitlinien </a:t>
            </a:r>
            <a:r>
              <a:rPr lang="de-DE" sz="1700" dirty="0" smtClean="0"/>
              <a:t>aus dem Jahr 2005/2006 skizzieren u.a. </a:t>
            </a:r>
            <a:r>
              <a:rPr lang="de-DE" sz="1700" dirty="0" smtClean="0"/>
              <a:t>diese Mindeststandards </a:t>
            </a:r>
            <a:r>
              <a:rPr lang="de-DE" sz="1700" dirty="0" smtClean="0"/>
              <a:t>für Bürgerbeteiligung</a:t>
            </a:r>
            <a:r>
              <a:rPr lang="de-DE" sz="1700" dirty="0" smtClean="0"/>
              <a:t>:</a:t>
            </a:r>
          </a:p>
          <a:p>
            <a:pPr>
              <a:buNone/>
            </a:pPr>
            <a:endParaRPr lang="de-DE" sz="1700" dirty="0" smtClean="0"/>
          </a:p>
          <a:p>
            <a:pPr lvl="1">
              <a:lnSpc>
                <a:spcPct val="110000"/>
              </a:lnSpc>
              <a:buFont typeface="Wingdings" pitchFamily="2" charset="2"/>
              <a:buChar char="ü"/>
            </a:pPr>
            <a:r>
              <a:rPr lang="de-DE" sz="1700" dirty="0" smtClean="0"/>
              <a:t> </a:t>
            </a:r>
            <a:r>
              <a:rPr lang="de-DE" sz="1600" dirty="0" smtClean="0"/>
              <a:t>Ergebnisoffenheit</a:t>
            </a:r>
          </a:p>
          <a:p>
            <a:pPr lvl="1">
              <a:lnSpc>
                <a:spcPct val="110000"/>
              </a:lnSpc>
              <a:buFont typeface="Wingdings" pitchFamily="2" charset="2"/>
              <a:buChar char="ü"/>
            </a:pPr>
            <a:r>
              <a:rPr lang="de-DE" sz="1600" dirty="0" smtClean="0"/>
              <a:t> Frühzeitigkeit</a:t>
            </a:r>
          </a:p>
          <a:p>
            <a:pPr lvl="1">
              <a:lnSpc>
                <a:spcPct val="110000"/>
              </a:lnSpc>
              <a:buFont typeface="Wingdings" pitchFamily="2" charset="2"/>
              <a:buChar char="ü"/>
            </a:pPr>
            <a:r>
              <a:rPr lang="de-DE" sz="1600" dirty="0" smtClean="0"/>
              <a:t> faire Einflusschancen</a:t>
            </a:r>
          </a:p>
          <a:p>
            <a:pPr lvl="1">
              <a:lnSpc>
                <a:spcPct val="110000"/>
              </a:lnSpc>
              <a:buFont typeface="Wingdings" pitchFamily="2" charset="2"/>
              <a:buChar char="ü"/>
            </a:pPr>
            <a:r>
              <a:rPr lang="de-DE" sz="1600" dirty="0" smtClean="0"/>
              <a:t> Transparenz des Verfahrens</a:t>
            </a:r>
          </a:p>
          <a:p>
            <a:pPr lvl="1">
              <a:lnSpc>
                <a:spcPct val="110000"/>
              </a:lnSpc>
              <a:buFont typeface="Wingdings" pitchFamily="2" charset="2"/>
              <a:buChar char="ü"/>
            </a:pPr>
            <a:r>
              <a:rPr lang="de-DE" sz="1600" dirty="0" smtClean="0"/>
              <a:t> Unterstützung durch neutrale, für komplexe Verfahren ggf. externe Moderatoren</a:t>
            </a:r>
          </a:p>
          <a:p>
            <a:pPr lvl="1">
              <a:lnSpc>
                <a:spcPct val="110000"/>
              </a:lnSpc>
              <a:buFont typeface="Wingdings" pitchFamily="2" charset="2"/>
              <a:buChar char="ü"/>
            </a:pPr>
            <a:r>
              <a:rPr lang="de-DE" sz="1600" dirty="0" smtClean="0"/>
              <a:t>Bereitstellung von Information (mit entsprechend bürgernaher Aufbereitung) während des gesamten Verfahrens als Bedingung für faire Partizipation</a:t>
            </a:r>
          </a:p>
          <a:p>
            <a:pPr lvl="1">
              <a:lnSpc>
                <a:spcPct val="110000"/>
              </a:lnSpc>
              <a:buFont typeface="Wingdings" pitchFamily="2" charset="2"/>
              <a:buChar char="ü"/>
            </a:pPr>
            <a:r>
              <a:rPr lang="de-DE" sz="1600" dirty="0" smtClean="0"/>
              <a:t>Vermeidung neuer sozialer Schieflagen</a:t>
            </a:r>
          </a:p>
          <a:p>
            <a:pPr lvl="1">
              <a:lnSpc>
                <a:spcPct val="110000"/>
              </a:lnSpc>
              <a:buFont typeface="Wingdings" pitchFamily="2" charset="2"/>
              <a:buChar char="ü"/>
            </a:pPr>
            <a:r>
              <a:rPr lang="de-DE" sz="1600" dirty="0" smtClean="0"/>
              <a:t>Beteiligung aller relevanten Akteure, einschließlich Kommunalpolitik und Stadtverwaltung</a:t>
            </a:r>
          </a:p>
          <a:p>
            <a:pPr lvl="1">
              <a:lnSpc>
                <a:spcPct val="110000"/>
              </a:lnSpc>
              <a:buFont typeface="Wingdings" pitchFamily="2" charset="2"/>
              <a:buChar char="ü"/>
            </a:pPr>
            <a:r>
              <a:rPr lang="de-DE" sz="1600" dirty="0" smtClean="0"/>
              <a:t>konsultativ: kein „Nebenparlament“!</a:t>
            </a:r>
          </a:p>
          <a:p>
            <a:pPr lvl="1">
              <a:lnSpc>
                <a:spcPct val="110000"/>
              </a:lnSpc>
              <a:buFont typeface="Wingdings" pitchFamily="2" charset="2"/>
              <a:buChar char="ü"/>
            </a:pPr>
            <a:r>
              <a:rPr lang="de-DE" sz="1600" dirty="0" smtClean="0"/>
              <a:t>Einbeziehen der Bürgerschaft bei der Umsetzung von Entscheidungen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Herausforderungen für die Zukunft</a:t>
            </a:r>
            <a:endParaRPr lang="de-DE" dirty="0"/>
          </a:p>
        </p:txBody>
      </p:sp>
      <p:sp>
        <p:nvSpPr>
          <p:cNvPr id="3" name="Inhaltsplatzhalter 2"/>
          <p:cNvSpPr>
            <a:spLocks noGrp="1"/>
          </p:cNvSpPr>
          <p:nvPr>
            <p:ph idx="1"/>
          </p:nvPr>
        </p:nvSpPr>
        <p:spPr/>
        <p:txBody>
          <a:bodyPr>
            <a:normAutofit fontScale="85000" lnSpcReduction="10000"/>
          </a:bodyPr>
          <a:lstStyle/>
          <a:p>
            <a:pPr>
              <a:spcAft>
                <a:spcPts val="600"/>
              </a:spcAft>
            </a:pPr>
            <a:r>
              <a:rPr lang="de-DE" dirty="0" smtClean="0"/>
              <a:t>Aufschwung der letzten beiden Jahre nutzen: Gezielte </a:t>
            </a:r>
            <a:r>
              <a:rPr lang="de-DE" b="1" dirty="0" smtClean="0"/>
              <a:t>Lobbyarbeit</a:t>
            </a:r>
            <a:r>
              <a:rPr lang="de-DE" dirty="0" smtClean="0"/>
              <a:t> für Bürgerbeteiligung auf allen föderalen Ebenen betreiben!</a:t>
            </a:r>
          </a:p>
          <a:p>
            <a:pPr>
              <a:spcAft>
                <a:spcPts val="600"/>
              </a:spcAft>
            </a:pPr>
            <a:r>
              <a:rPr lang="de-DE" b="1" dirty="0" smtClean="0"/>
              <a:t>Ressourcen</a:t>
            </a:r>
            <a:r>
              <a:rPr lang="de-DE" dirty="0" smtClean="0"/>
              <a:t> bereitstellen: Qualität hat ihren Preis – auch und gerade zur Bürgerbeteiligung!</a:t>
            </a:r>
          </a:p>
          <a:p>
            <a:pPr>
              <a:spcAft>
                <a:spcPts val="600"/>
              </a:spcAft>
            </a:pPr>
            <a:r>
              <a:rPr lang="de-DE" dirty="0" smtClean="0"/>
              <a:t>Die </a:t>
            </a:r>
            <a:r>
              <a:rPr lang="de-DE" b="1" dirty="0" smtClean="0"/>
              <a:t>soziale Frage </a:t>
            </a:r>
            <a:r>
              <a:rPr lang="de-DE" dirty="0" smtClean="0"/>
              <a:t>beachten: Partizipation darf nicht zur Reproduktion bzw. Verstärkung von sozialer Ungleichheit führen!</a:t>
            </a:r>
          </a:p>
          <a:p>
            <a:pPr>
              <a:spcAft>
                <a:spcPts val="600"/>
              </a:spcAft>
            </a:pPr>
            <a:r>
              <a:rPr lang="de-DE" dirty="0" smtClean="0"/>
              <a:t>Kenntnis und Kombination der </a:t>
            </a:r>
            <a:r>
              <a:rPr lang="de-DE" b="1" dirty="0" smtClean="0"/>
              <a:t>Methoden</a:t>
            </a:r>
            <a:r>
              <a:rPr lang="de-DE" dirty="0" smtClean="0"/>
              <a:t>: Es kommt auf den richtigen Zuschnitt an =&gt; Ziele, Zielgruppen, Kontext und Ressourcen präzise im Blick haben!</a:t>
            </a:r>
          </a:p>
          <a:p>
            <a:endParaRPr lang="de-DE"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b="1" dirty="0" smtClean="0"/>
              <a:t>Herzlichen Dank für Ihre Aufmerksamkeit!</a:t>
            </a:r>
            <a:endParaRPr lang="de-DE" dirty="0"/>
          </a:p>
        </p:txBody>
      </p:sp>
      <p:sp>
        <p:nvSpPr>
          <p:cNvPr id="3" name="Untertitel 2"/>
          <p:cNvSpPr>
            <a:spLocks noGrp="1"/>
          </p:cNvSpPr>
          <p:nvPr>
            <p:ph type="subTitle" idx="1"/>
          </p:nvPr>
        </p:nvSpPr>
        <p:spPr/>
        <p:txBody>
          <a:bodyPr/>
          <a:lstStyle/>
          <a:p>
            <a:r>
              <a:rPr lang="de-DE" dirty="0" smtClean="0"/>
              <a:t>Weitere Informationen zum Thema siehe:</a:t>
            </a:r>
          </a:p>
          <a:p>
            <a:r>
              <a:rPr lang="de-DE" dirty="0" smtClean="0"/>
              <a:t>www.politikberatung-ruettgers.de</a:t>
            </a:r>
          </a:p>
          <a:p>
            <a:endParaRPr lang="de-D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Gliederung</a:t>
            </a:r>
            <a:endParaRPr lang="de-DE" b="1" dirty="0"/>
          </a:p>
        </p:txBody>
      </p:sp>
      <p:sp>
        <p:nvSpPr>
          <p:cNvPr id="3" name="Inhaltsplatzhalter 2"/>
          <p:cNvSpPr>
            <a:spLocks noGrp="1"/>
          </p:cNvSpPr>
          <p:nvPr>
            <p:ph idx="1"/>
          </p:nvPr>
        </p:nvSpPr>
        <p:spPr/>
        <p:txBody>
          <a:bodyPr/>
          <a:lstStyle/>
          <a:p>
            <a:endParaRPr lang="de-DE" dirty="0" smtClean="0"/>
          </a:p>
          <a:p>
            <a:r>
              <a:rPr lang="de-DE" dirty="0" smtClean="0"/>
              <a:t>Begriffliche </a:t>
            </a:r>
            <a:r>
              <a:rPr lang="de-DE" dirty="0" smtClean="0"/>
              <a:t>Abgrenzung Bürgerengagement </a:t>
            </a:r>
            <a:r>
              <a:rPr lang="de-DE" dirty="0" smtClean="0">
                <a:sym typeface="Wingdings" pitchFamily="2" charset="2"/>
              </a:rPr>
              <a:t></a:t>
            </a:r>
            <a:r>
              <a:rPr lang="de-DE" dirty="0" smtClean="0"/>
              <a:t> </a:t>
            </a:r>
            <a:r>
              <a:rPr lang="de-DE" dirty="0" smtClean="0"/>
              <a:t>Bürgerbeteiligung</a:t>
            </a:r>
            <a:endParaRPr lang="de-DE" dirty="0" smtClean="0"/>
          </a:p>
          <a:p>
            <a:r>
              <a:rPr lang="de-DE" dirty="0" smtClean="0"/>
              <a:t>Methodenkoffer – gut gefüllt!</a:t>
            </a:r>
          </a:p>
          <a:p>
            <a:r>
              <a:rPr lang="de-DE" dirty="0" smtClean="0"/>
              <a:t>Erfahrungsberichte </a:t>
            </a:r>
            <a:r>
              <a:rPr lang="de-DE" dirty="0" smtClean="0"/>
              <a:t>aus Köln</a:t>
            </a:r>
          </a:p>
          <a:p>
            <a:r>
              <a:rPr lang="de-DE" dirty="0" smtClean="0"/>
              <a:t>Erfolgsfaktoren und Qualitätskriterien</a:t>
            </a:r>
          </a:p>
          <a:p>
            <a:r>
              <a:rPr lang="de-DE" dirty="0" smtClean="0"/>
              <a:t>Herausforderungen für die Zukunft</a:t>
            </a:r>
          </a:p>
          <a:p>
            <a:endParaRPr lang="de-D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
            </a:r>
            <a:br>
              <a:rPr lang="de-DE" sz="3200" dirty="0" smtClean="0"/>
            </a:br>
            <a:r>
              <a:rPr lang="de-DE" sz="3200" dirty="0" smtClean="0"/>
              <a:t>Begriffliche </a:t>
            </a:r>
            <a:r>
              <a:rPr lang="de-DE" sz="3200" dirty="0" smtClean="0"/>
              <a:t>Abgrenzung Bürgerengagement </a:t>
            </a:r>
            <a:r>
              <a:rPr lang="de-DE" sz="3200" dirty="0" smtClean="0">
                <a:sym typeface="Wingdings" pitchFamily="2" charset="2"/>
              </a:rPr>
              <a:t></a:t>
            </a:r>
            <a:r>
              <a:rPr lang="de-DE" sz="3200" dirty="0" smtClean="0"/>
              <a:t> Bürgerbeteiligung</a:t>
            </a:r>
            <a:r>
              <a:rPr lang="de-DE" dirty="0" smtClean="0"/>
              <a:t/>
            </a:r>
            <a:br>
              <a:rPr lang="de-DE" dirty="0" smtClean="0"/>
            </a:br>
            <a:endParaRPr lang="de-DE" dirty="0"/>
          </a:p>
        </p:txBody>
      </p:sp>
      <p:sp>
        <p:nvSpPr>
          <p:cNvPr id="3" name="Inhaltsplatzhalter 2"/>
          <p:cNvSpPr>
            <a:spLocks noGrp="1"/>
          </p:cNvSpPr>
          <p:nvPr>
            <p:ph idx="1"/>
          </p:nvPr>
        </p:nvSpPr>
        <p:spPr/>
        <p:txBody>
          <a:bodyPr>
            <a:normAutofit fontScale="92500"/>
          </a:bodyPr>
          <a:lstStyle/>
          <a:p>
            <a:r>
              <a:rPr lang="de-DE" b="1" dirty="0" smtClean="0"/>
              <a:t>Bürgerengagement</a:t>
            </a:r>
            <a:r>
              <a:rPr lang="de-DE" dirty="0" smtClean="0"/>
              <a:t>: Oberbegriff für Ehrenamt, Freiwilligenarbeit, Partizipation und auch Bürgerbeteiligung</a:t>
            </a:r>
          </a:p>
          <a:p>
            <a:r>
              <a:rPr lang="de-DE" b="1" dirty="0" smtClean="0"/>
              <a:t>Fünf Merkmale</a:t>
            </a:r>
            <a:r>
              <a:rPr lang="de-DE" dirty="0" smtClean="0"/>
              <a:t>: Unentgeltlich, freiwillig, öffentlich, Orientierung am Gemeinwohl, gemeinschaftlich</a:t>
            </a:r>
          </a:p>
          <a:p>
            <a:r>
              <a:rPr lang="de-DE" b="1" dirty="0" smtClean="0"/>
              <a:t>Bürgerbeteiligung</a:t>
            </a:r>
            <a:r>
              <a:rPr lang="de-DE" dirty="0" smtClean="0"/>
              <a:t> ist bürgerschaftliches Engagement, das sich als Einmischung in Planungs- und Entscheidungsprozesse versteht und organisiert</a:t>
            </a:r>
          </a:p>
          <a:p>
            <a:r>
              <a:rPr lang="de-DE" dirty="0" smtClean="0"/>
              <a:t>Konkrete </a:t>
            </a:r>
            <a:r>
              <a:rPr lang="de-DE" b="1" dirty="0" smtClean="0"/>
              <a:t>Erscheinungsformen</a:t>
            </a:r>
            <a:r>
              <a:rPr lang="de-DE" dirty="0" smtClean="0"/>
              <a:t>: Bürgerinitiativen, Bürgerbegehren, Proteste, Demonstrationen etc. </a:t>
            </a:r>
          </a:p>
          <a:p>
            <a:endParaRPr lang="de-D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Begriffliche Abgrenzung Bürgerengagement </a:t>
            </a:r>
            <a:r>
              <a:rPr lang="de-DE" sz="3200" dirty="0" smtClean="0">
                <a:sym typeface="Wingdings" pitchFamily="2" charset="2"/>
              </a:rPr>
              <a:t></a:t>
            </a:r>
            <a:r>
              <a:rPr lang="de-DE" sz="3200" dirty="0" smtClean="0"/>
              <a:t> Bürgerbeteiligung</a:t>
            </a:r>
            <a:endParaRPr lang="de-DE" sz="3200" dirty="0"/>
          </a:p>
        </p:txBody>
      </p:sp>
      <p:sp>
        <p:nvSpPr>
          <p:cNvPr id="3" name="Inhaltsplatzhalter 2"/>
          <p:cNvSpPr>
            <a:spLocks noGrp="1"/>
          </p:cNvSpPr>
          <p:nvPr>
            <p:ph idx="1"/>
          </p:nvPr>
        </p:nvSpPr>
        <p:spPr/>
        <p:txBody>
          <a:bodyPr>
            <a:normAutofit/>
          </a:bodyPr>
          <a:lstStyle/>
          <a:p>
            <a:r>
              <a:rPr lang="de-DE" sz="2400" b="1" dirty="0" smtClean="0"/>
              <a:t>Mögliche Folgen</a:t>
            </a:r>
            <a:r>
              <a:rPr lang="de-DE" sz="2400" dirty="0" smtClean="0"/>
              <a:t>: Die engagierten Bürger/innen erzwingen ein formales (</a:t>
            </a:r>
            <a:r>
              <a:rPr lang="de-DE" sz="2400" b="1" dirty="0" smtClean="0"/>
              <a:t>Bürgerentscheid</a:t>
            </a:r>
            <a:r>
              <a:rPr lang="de-DE" sz="2400" dirty="0" smtClean="0"/>
              <a:t>) oder informelles Verfahren der </a:t>
            </a:r>
            <a:r>
              <a:rPr lang="de-DE" sz="2400" dirty="0" smtClean="0"/>
              <a:t>Bürgerbeteiligung</a:t>
            </a:r>
          </a:p>
          <a:p>
            <a:pPr>
              <a:buNone/>
            </a:pPr>
            <a:endParaRPr lang="de-DE" sz="2400" dirty="0" smtClean="0"/>
          </a:p>
          <a:p>
            <a:r>
              <a:rPr lang="de-DE" sz="2400" b="1" dirty="0" smtClean="0"/>
              <a:t>Ganzheitliches Verständnis</a:t>
            </a:r>
            <a:r>
              <a:rPr lang="de-DE" sz="2400" dirty="0" smtClean="0"/>
              <a:t>: Je besser und systematischer Bürger/innen an Planungen partizipieren können, desto nachhaltiger beteiligen sie sich auch an der Umsetzung von Planungsentscheidungen </a:t>
            </a:r>
            <a:endParaRPr lang="de-DE" sz="2400" dirty="0" smtClean="0"/>
          </a:p>
          <a:p>
            <a:pPr>
              <a:buNone/>
            </a:pPr>
            <a:r>
              <a:rPr lang="de-DE" sz="2400" dirty="0" smtClean="0"/>
              <a:t>	</a:t>
            </a:r>
            <a:r>
              <a:rPr lang="de-DE" sz="2400" dirty="0" smtClean="0"/>
              <a:t>=&gt; </a:t>
            </a:r>
            <a:r>
              <a:rPr lang="de-DE" sz="2400" b="1" dirty="0" smtClean="0"/>
              <a:t>Kreislauf </a:t>
            </a:r>
            <a:endParaRPr lang="de-DE" sz="2400" b="1" dirty="0" smtClean="0"/>
          </a:p>
          <a:p>
            <a:pPr>
              <a:buNone/>
            </a:pPr>
            <a:r>
              <a:rPr lang="de-DE" sz="2400" b="1" dirty="0" smtClean="0"/>
              <a:t>	</a:t>
            </a:r>
            <a:r>
              <a:rPr lang="de-DE" sz="2400" b="1" dirty="0" smtClean="0"/>
              <a:t>Engagement </a:t>
            </a:r>
            <a:r>
              <a:rPr lang="de-DE" sz="2400" b="1" dirty="0" smtClean="0"/>
              <a:t>– Beteiligung – Engagement</a:t>
            </a:r>
            <a:r>
              <a:rPr lang="de-DE" sz="2400" dirty="0" smtClean="0"/>
              <a:t>!</a:t>
            </a:r>
          </a:p>
          <a:p>
            <a:endParaRPr lang="de-D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
            </a:r>
            <a:br>
              <a:rPr lang="de-DE" dirty="0" smtClean="0"/>
            </a:br>
            <a:r>
              <a:rPr lang="de-DE" b="1" dirty="0" smtClean="0"/>
              <a:t>Methodenkoffer </a:t>
            </a:r>
            <a:r>
              <a:rPr lang="de-DE" b="1" dirty="0" smtClean="0"/>
              <a:t>– gut gefüllt!</a:t>
            </a:r>
            <a:br>
              <a:rPr lang="de-DE" b="1" dirty="0" smtClean="0"/>
            </a:br>
            <a:endParaRPr lang="de-DE" b="1" dirty="0"/>
          </a:p>
        </p:txBody>
      </p:sp>
      <p:sp>
        <p:nvSpPr>
          <p:cNvPr id="3" name="Inhaltsplatzhalter 2"/>
          <p:cNvSpPr>
            <a:spLocks noGrp="1"/>
          </p:cNvSpPr>
          <p:nvPr>
            <p:ph idx="1"/>
          </p:nvPr>
        </p:nvSpPr>
        <p:spPr/>
        <p:txBody>
          <a:bodyPr>
            <a:normAutofit fontScale="55000" lnSpcReduction="20000"/>
          </a:bodyPr>
          <a:lstStyle/>
          <a:p>
            <a:pPr>
              <a:lnSpc>
                <a:spcPct val="120000"/>
              </a:lnSpc>
              <a:spcAft>
                <a:spcPts val="1200"/>
              </a:spcAft>
            </a:pPr>
            <a:r>
              <a:rPr lang="de-DE" sz="4400" dirty="0" smtClean="0"/>
              <a:t>In den letzten Jahren ist der „Methodenkoffer“ der Bürgerbeteiligung immer voller geworden! </a:t>
            </a:r>
          </a:p>
          <a:p>
            <a:pPr>
              <a:lnSpc>
                <a:spcPct val="120000"/>
              </a:lnSpc>
              <a:spcAft>
                <a:spcPts val="1200"/>
              </a:spcAft>
            </a:pPr>
            <a:r>
              <a:rPr lang="de-DE" sz="4400" dirty="0" smtClean="0"/>
              <a:t>Eine wachsende Anzahl an Methoden wird in zahlreichen Kommunen erfolgreich erprobt</a:t>
            </a:r>
          </a:p>
          <a:p>
            <a:pPr>
              <a:lnSpc>
                <a:spcPct val="120000"/>
              </a:lnSpc>
              <a:spcAft>
                <a:spcPts val="1200"/>
              </a:spcAft>
            </a:pPr>
            <a:r>
              <a:rPr lang="de-DE" sz="4400" b="1" dirty="0" smtClean="0"/>
              <a:t>Partizipationsmanagement</a:t>
            </a:r>
            <a:r>
              <a:rPr lang="de-DE" sz="4400" dirty="0" smtClean="0"/>
              <a:t> erforderlich: </a:t>
            </a:r>
          </a:p>
          <a:p>
            <a:pPr>
              <a:lnSpc>
                <a:spcPct val="120000"/>
              </a:lnSpc>
              <a:spcAft>
                <a:spcPts val="1200"/>
              </a:spcAft>
              <a:buNone/>
            </a:pPr>
            <a:r>
              <a:rPr lang="de-DE" sz="3800" dirty="0" smtClean="0"/>
              <a:t>	Mit Blick auf die Chancen und Grenzen von Bürgerbeteiligung </a:t>
            </a:r>
            <a:r>
              <a:rPr lang="de-DE" sz="3800" dirty="0" smtClean="0"/>
              <a:t>sollte der „</a:t>
            </a:r>
            <a:r>
              <a:rPr lang="de-DE" sz="3800" b="1" dirty="0" smtClean="0"/>
              <a:t>bürgerbewegte Landkreis“ Neunkirchen </a:t>
            </a:r>
            <a:r>
              <a:rPr lang="de-DE" sz="3800" dirty="0" smtClean="0"/>
              <a:t>überlegen, </a:t>
            </a:r>
            <a:r>
              <a:rPr lang="de-DE" sz="3800" dirty="0" smtClean="0"/>
              <a:t>welche Methoden und Verfahren in welchen Bereichen einsetzbar und mit welchen Ressourcen umsetzbar sind!!</a:t>
            </a:r>
          </a:p>
          <a:p>
            <a:endParaRPr lang="de-D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Methodenkoffer – gut gefüllt!</a:t>
            </a:r>
            <a:br>
              <a:rPr lang="de-DE" b="1" dirty="0" smtClean="0"/>
            </a:br>
            <a:r>
              <a:rPr lang="de-DE" b="1" dirty="0" smtClean="0"/>
              <a:t>Eine kleine Auswahl…</a:t>
            </a:r>
            <a:endParaRPr lang="de-DE" dirty="0"/>
          </a:p>
        </p:txBody>
      </p:sp>
      <p:sp>
        <p:nvSpPr>
          <p:cNvPr id="3" name="Inhaltsplatzhalter 2"/>
          <p:cNvSpPr>
            <a:spLocks noGrp="1"/>
          </p:cNvSpPr>
          <p:nvPr>
            <p:ph sz="half" idx="1"/>
          </p:nvPr>
        </p:nvSpPr>
        <p:spPr/>
        <p:txBody>
          <a:bodyPr>
            <a:normAutofit fontScale="92500"/>
          </a:bodyPr>
          <a:lstStyle/>
          <a:p>
            <a:r>
              <a:rPr lang="de-DE" dirty="0" smtClean="0"/>
              <a:t>Aktivierende Befragung</a:t>
            </a:r>
          </a:p>
          <a:p>
            <a:r>
              <a:rPr lang="de-DE" dirty="0" smtClean="0"/>
              <a:t>Bodenzeitung</a:t>
            </a:r>
          </a:p>
          <a:p>
            <a:r>
              <a:rPr lang="de-DE" dirty="0" smtClean="0"/>
              <a:t>Bürgergutachten</a:t>
            </a:r>
          </a:p>
          <a:p>
            <a:r>
              <a:rPr lang="de-DE" dirty="0" smtClean="0"/>
              <a:t>Bürgerhaushalt</a:t>
            </a:r>
          </a:p>
          <a:p>
            <a:r>
              <a:rPr lang="de-DE" dirty="0" smtClean="0"/>
              <a:t>Bürgerversammlung</a:t>
            </a:r>
          </a:p>
          <a:p>
            <a:r>
              <a:rPr lang="de-DE" dirty="0" smtClean="0"/>
              <a:t>Community Organizing</a:t>
            </a:r>
          </a:p>
          <a:p>
            <a:r>
              <a:rPr lang="de-DE" dirty="0" smtClean="0"/>
              <a:t>ePartizipation</a:t>
            </a:r>
          </a:p>
          <a:p>
            <a:r>
              <a:rPr lang="de-DE" dirty="0" smtClean="0"/>
              <a:t>Jugendparlament</a:t>
            </a:r>
          </a:p>
          <a:p>
            <a:r>
              <a:rPr lang="de-DE" dirty="0" smtClean="0"/>
              <a:t>Mediation</a:t>
            </a:r>
          </a:p>
          <a:p>
            <a:endParaRPr lang="de-DE" dirty="0"/>
          </a:p>
        </p:txBody>
      </p:sp>
      <p:sp>
        <p:nvSpPr>
          <p:cNvPr id="4" name="Inhaltsplatzhalter 3"/>
          <p:cNvSpPr>
            <a:spLocks noGrp="1"/>
          </p:cNvSpPr>
          <p:nvPr>
            <p:ph sz="half" idx="2"/>
          </p:nvPr>
        </p:nvSpPr>
        <p:spPr/>
        <p:txBody>
          <a:bodyPr>
            <a:normAutofit fontScale="92500"/>
          </a:bodyPr>
          <a:lstStyle/>
          <a:p>
            <a:r>
              <a:rPr lang="de-DE" dirty="0" smtClean="0"/>
              <a:t>Moderationsmethode</a:t>
            </a:r>
          </a:p>
          <a:p>
            <a:r>
              <a:rPr lang="de-DE" dirty="0" smtClean="0"/>
              <a:t>Planungswerkstatt</a:t>
            </a:r>
          </a:p>
          <a:p>
            <a:r>
              <a:rPr lang="de-DE" dirty="0" smtClean="0"/>
              <a:t>Planning </a:t>
            </a:r>
            <a:r>
              <a:rPr lang="de-DE" dirty="0" smtClean="0"/>
              <a:t>for real</a:t>
            </a:r>
          </a:p>
          <a:p>
            <a:r>
              <a:rPr lang="de-DE" dirty="0" smtClean="0"/>
              <a:t>Planungszelle</a:t>
            </a:r>
          </a:p>
          <a:p>
            <a:r>
              <a:rPr lang="de-DE" dirty="0" smtClean="0"/>
              <a:t>Quartiersrundgänge</a:t>
            </a:r>
          </a:p>
          <a:p>
            <a:r>
              <a:rPr lang="de-DE" dirty="0" smtClean="0"/>
              <a:t>Runde Tische</a:t>
            </a:r>
          </a:p>
          <a:p>
            <a:r>
              <a:rPr lang="de-DE" dirty="0" smtClean="0"/>
              <a:t>Stadtteilforen</a:t>
            </a:r>
          </a:p>
          <a:p>
            <a:r>
              <a:rPr lang="de-DE" dirty="0" smtClean="0"/>
              <a:t>Zukunftskonferenz</a:t>
            </a:r>
          </a:p>
          <a:p>
            <a:r>
              <a:rPr lang="de-DE" dirty="0" smtClean="0"/>
              <a:t>Zukunftswerkstatt</a:t>
            </a:r>
          </a:p>
          <a:p>
            <a:endParaRPr lang="de-D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3600" b="1" dirty="0" smtClean="0"/>
              <a:t/>
            </a:r>
            <a:br>
              <a:rPr lang="de-DE" sz="3600" b="1" dirty="0" smtClean="0"/>
            </a:br>
            <a:r>
              <a:rPr lang="de-DE" sz="3600" b="1" dirty="0" smtClean="0"/>
              <a:t>Erfahrungsberichte </a:t>
            </a:r>
            <a:r>
              <a:rPr lang="de-DE" sz="3600" b="1" dirty="0" smtClean="0"/>
              <a:t>aus </a:t>
            </a:r>
            <a:r>
              <a:rPr lang="de-DE" sz="3600" b="1" dirty="0" smtClean="0"/>
              <a:t>Köln (1)</a:t>
            </a:r>
            <a:r>
              <a:rPr lang="de-DE" sz="4000" b="1" dirty="0" smtClean="0"/>
              <a:t/>
            </a:r>
            <a:br>
              <a:rPr lang="de-DE" sz="4000" b="1" dirty="0" smtClean="0"/>
            </a:br>
            <a:endParaRPr lang="de-DE" sz="4000" b="1" dirty="0"/>
          </a:p>
        </p:txBody>
      </p:sp>
      <p:sp>
        <p:nvSpPr>
          <p:cNvPr id="3" name="Inhaltsplatzhalter 2"/>
          <p:cNvSpPr>
            <a:spLocks noGrp="1"/>
          </p:cNvSpPr>
          <p:nvPr>
            <p:ph sz="half" idx="1"/>
          </p:nvPr>
        </p:nvSpPr>
        <p:spPr>
          <a:xfrm>
            <a:off x="457200" y="1600200"/>
            <a:ext cx="4038600" cy="4972072"/>
          </a:xfrm>
        </p:spPr>
        <p:txBody>
          <a:bodyPr>
            <a:normAutofit fontScale="47500" lnSpcReduction="20000"/>
          </a:bodyPr>
          <a:lstStyle/>
          <a:p>
            <a:pPr>
              <a:lnSpc>
                <a:spcPts val="2400"/>
              </a:lnSpc>
            </a:pPr>
            <a:r>
              <a:rPr lang="de-DE" sz="4200" b="1" dirty="0" smtClean="0"/>
              <a:t>Kölner Netzwerk Bürgerengagement</a:t>
            </a:r>
            <a:r>
              <a:rPr lang="de-DE" sz="4200" dirty="0" smtClean="0"/>
              <a:t>: Freiwilliger Zusammenschluss zur Verbesserung von Bürgerengagement und -beteiligung</a:t>
            </a:r>
            <a:endParaRPr lang="de-DE" sz="4200" dirty="0" smtClean="0"/>
          </a:p>
          <a:p>
            <a:pPr>
              <a:lnSpc>
                <a:spcPts val="2400"/>
              </a:lnSpc>
            </a:pPr>
            <a:r>
              <a:rPr lang="de-DE" sz="4200" dirty="0" smtClean="0"/>
              <a:t>Mit der </a:t>
            </a:r>
            <a:r>
              <a:rPr lang="de-DE" sz="4200" b="1" dirty="0" smtClean="0"/>
              <a:t>Stabsstelle FABE </a:t>
            </a:r>
            <a:r>
              <a:rPr lang="de-DE" sz="4200" dirty="0" smtClean="0"/>
              <a:t>unterstützt die Stadt Köln die Vernetzung der Akteure der </a:t>
            </a:r>
            <a:r>
              <a:rPr lang="de-DE" sz="4200" dirty="0" smtClean="0"/>
              <a:t>Engagementförderung</a:t>
            </a:r>
            <a:endParaRPr lang="de-DE" sz="4200" dirty="0" smtClean="0"/>
          </a:p>
          <a:p>
            <a:pPr>
              <a:lnSpc>
                <a:spcPts val="2400"/>
              </a:lnSpc>
            </a:pPr>
            <a:r>
              <a:rPr lang="de-DE" sz="4200" dirty="0" smtClean="0"/>
              <a:t>Im </a:t>
            </a:r>
            <a:r>
              <a:rPr lang="de-DE" sz="4200" dirty="0" smtClean="0"/>
              <a:t>Netzwerk kooperieren </a:t>
            </a:r>
            <a:r>
              <a:rPr lang="de-DE" sz="4200" dirty="0" smtClean="0"/>
              <a:t>Teile der Stadtverwaltung, Politik, Freiwilligenagenturen und Fachleute zur nachhaltigen Projektentwicklung</a:t>
            </a:r>
          </a:p>
          <a:p>
            <a:endParaRPr lang="de-DE" dirty="0"/>
          </a:p>
        </p:txBody>
      </p:sp>
      <p:pic>
        <p:nvPicPr>
          <p:cNvPr id="5" name="Picture 4"/>
          <p:cNvPicPr>
            <a:picLocks noGrp="1" noChangeAspect="1" noChangeArrowheads="1"/>
          </p:cNvPicPr>
          <p:nvPr>
            <p:ph sz="half" idx="2"/>
          </p:nvPr>
        </p:nvPicPr>
        <p:blipFill>
          <a:blip r:embed="rId3"/>
          <a:srcRect/>
          <a:stretch>
            <a:fillRect/>
          </a:stretch>
        </p:blipFill>
        <p:spPr>
          <a:xfrm>
            <a:off x="4929190" y="1643050"/>
            <a:ext cx="3571900" cy="4214841"/>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b="1" dirty="0" smtClean="0"/>
              <a:t>Erfahrungsberichte aus </a:t>
            </a:r>
            <a:r>
              <a:rPr lang="de-DE" sz="3600" b="1" dirty="0" smtClean="0"/>
              <a:t>Köln (1)</a:t>
            </a:r>
            <a:endParaRPr lang="de-DE" sz="3600" dirty="0"/>
          </a:p>
        </p:txBody>
      </p:sp>
      <p:sp>
        <p:nvSpPr>
          <p:cNvPr id="3" name="Inhaltsplatzhalter 2"/>
          <p:cNvSpPr>
            <a:spLocks noGrp="1"/>
          </p:cNvSpPr>
          <p:nvPr>
            <p:ph idx="1"/>
          </p:nvPr>
        </p:nvSpPr>
        <p:spPr>
          <a:xfrm>
            <a:off x="457200" y="1714488"/>
            <a:ext cx="8229600" cy="4929222"/>
          </a:xfrm>
        </p:spPr>
        <p:txBody>
          <a:bodyPr>
            <a:normAutofit fontScale="47500" lnSpcReduction="20000"/>
          </a:bodyPr>
          <a:lstStyle/>
          <a:p>
            <a:pPr>
              <a:lnSpc>
                <a:spcPts val="2600"/>
              </a:lnSpc>
              <a:spcAft>
                <a:spcPts val="1200"/>
              </a:spcAft>
            </a:pPr>
            <a:r>
              <a:rPr lang="de-DE" sz="4200" dirty="0" smtClean="0"/>
              <a:t>Das Netzwerk initiiert Arbeitsgruppen und koordiniert Projekte zu </a:t>
            </a:r>
            <a:r>
              <a:rPr lang="de-DE" sz="4200" b="1" dirty="0" smtClean="0"/>
              <a:t>Bürgerbeteiligung</a:t>
            </a:r>
            <a:r>
              <a:rPr lang="de-DE" sz="4200" dirty="0" smtClean="0"/>
              <a:t>, </a:t>
            </a:r>
            <a:r>
              <a:rPr lang="de-DE" sz="4200" b="1" dirty="0" smtClean="0"/>
              <a:t>Unternehmensengagement</a:t>
            </a:r>
            <a:r>
              <a:rPr lang="de-DE" sz="4200" dirty="0" smtClean="0"/>
              <a:t>, </a:t>
            </a:r>
            <a:r>
              <a:rPr lang="de-DE" sz="4200" b="1" dirty="0" smtClean="0"/>
              <a:t>Stadtteilarbeit</a:t>
            </a:r>
            <a:r>
              <a:rPr lang="de-DE" sz="4200" dirty="0" smtClean="0"/>
              <a:t>, </a:t>
            </a:r>
            <a:r>
              <a:rPr lang="de-DE" sz="4200" b="1" dirty="0" smtClean="0"/>
              <a:t>Migration</a:t>
            </a:r>
            <a:r>
              <a:rPr lang="de-DE" sz="4200" dirty="0" smtClean="0"/>
              <a:t>, </a:t>
            </a:r>
            <a:r>
              <a:rPr lang="de-DE" sz="4200" b="1" dirty="0" smtClean="0"/>
              <a:t>Schule</a:t>
            </a:r>
            <a:r>
              <a:rPr lang="de-DE" sz="4200" dirty="0" smtClean="0"/>
              <a:t> und </a:t>
            </a:r>
            <a:r>
              <a:rPr lang="de-DE" sz="4200" b="1" dirty="0" smtClean="0"/>
              <a:t>Sport</a:t>
            </a:r>
          </a:p>
          <a:p>
            <a:pPr>
              <a:lnSpc>
                <a:spcPts val="2600"/>
              </a:lnSpc>
              <a:spcAft>
                <a:spcPts val="1200"/>
              </a:spcAft>
            </a:pPr>
            <a:r>
              <a:rPr lang="de-DE" sz="4200" dirty="0" smtClean="0"/>
              <a:t>Die Basis des Netzwerks ist ein 2005 von der Bürgerschaft erarbeitetes und vom Stadtrat legitimiertes </a:t>
            </a:r>
            <a:r>
              <a:rPr lang="de-DE" sz="4200" b="1" dirty="0" smtClean="0"/>
              <a:t>Konzept</a:t>
            </a:r>
            <a:r>
              <a:rPr lang="de-DE" sz="4200" dirty="0" smtClean="0"/>
              <a:t> zur Förderung von </a:t>
            </a:r>
            <a:r>
              <a:rPr lang="de-DE" sz="4200" dirty="0" smtClean="0"/>
              <a:t>Engagement, Ehrenamt und Bürgerbeteiligung</a:t>
            </a:r>
            <a:endParaRPr lang="de-DE" sz="4200" dirty="0" smtClean="0"/>
          </a:p>
          <a:p>
            <a:pPr>
              <a:lnSpc>
                <a:spcPts val="2600"/>
              </a:lnSpc>
              <a:spcAft>
                <a:spcPts val="1200"/>
              </a:spcAft>
            </a:pPr>
            <a:r>
              <a:rPr lang="de-DE" sz="4200" b="1" dirty="0" smtClean="0"/>
              <a:t>Licht und Schatten</a:t>
            </a:r>
            <a:r>
              <a:rPr lang="de-DE" sz="4200" dirty="0" smtClean="0"/>
              <a:t>: Erfolgreiche Projektarbeit bei Überlastung der Mitwirkenden zur nachhaltigen Umsetzung und begrenzter Öffentlichkeitswirksamkeit</a:t>
            </a:r>
          </a:p>
          <a:p>
            <a:pPr>
              <a:lnSpc>
                <a:spcPts val="2600"/>
              </a:lnSpc>
              <a:spcAft>
                <a:spcPts val="1200"/>
              </a:spcAft>
            </a:pPr>
            <a:r>
              <a:rPr lang="de-DE" sz="4200" dirty="0" smtClean="0"/>
              <a:t>Beispiel: Ambitionierte </a:t>
            </a:r>
            <a:r>
              <a:rPr lang="de-DE" sz="4200" b="1" dirty="0" smtClean="0"/>
              <a:t>Leitlinien zur Bürgerbeteiligung </a:t>
            </a:r>
            <a:r>
              <a:rPr lang="de-DE" sz="4200" dirty="0" smtClean="0"/>
              <a:t>(Ratsbeschluss!), die die Verwaltung kaum kennt und daher auch nicht systematisch umsetzt!</a:t>
            </a:r>
          </a:p>
          <a:p>
            <a:endParaRPr lang="de-D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b="1" dirty="0" smtClean="0"/>
              <a:t>Erfahrungsberichte aus Köln </a:t>
            </a:r>
            <a:r>
              <a:rPr lang="de-DE" sz="3600" b="1" dirty="0" smtClean="0"/>
              <a:t>(2)</a:t>
            </a:r>
            <a:endParaRPr lang="de-DE" sz="3600" dirty="0"/>
          </a:p>
        </p:txBody>
      </p:sp>
      <p:sp>
        <p:nvSpPr>
          <p:cNvPr id="3" name="Inhaltsplatzhalter 2"/>
          <p:cNvSpPr>
            <a:spLocks noGrp="1"/>
          </p:cNvSpPr>
          <p:nvPr>
            <p:ph idx="1"/>
          </p:nvPr>
        </p:nvSpPr>
        <p:spPr/>
        <p:txBody>
          <a:bodyPr>
            <a:normAutofit lnSpcReduction="10000"/>
          </a:bodyPr>
          <a:lstStyle/>
          <a:p>
            <a:r>
              <a:rPr lang="de-DE" b="1" dirty="0" smtClean="0"/>
              <a:t>Quartiersrundgänge</a:t>
            </a:r>
            <a:r>
              <a:rPr lang="de-DE" dirty="0" smtClean="0"/>
              <a:t> und </a:t>
            </a:r>
            <a:r>
              <a:rPr lang="de-DE" b="1" dirty="0" smtClean="0"/>
              <a:t>Planungswerkstatt</a:t>
            </a:r>
            <a:r>
              <a:rPr lang="de-DE" dirty="0" smtClean="0"/>
              <a:t> zum ehemaligen Archivgelände am Waidmarkt</a:t>
            </a:r>
          </a:p>
          <a:p>
            <a:r>
              <a:rPr lang="de-DE" dirty="0" smtClean="0"/>
              <a:t>Hintergrund: Diverse </a:t>
            </a:r>
            <a:r>
              <a:rPr lang="de-DE" b="1" dirty="0" smtClean="0"/>
              <a:t>Bürgerinitiativen</a:t>
            </a:r>
            <a:r>
              <a:rPr lang="de-DE" dirty="0" smtClean="0"/>
              <a:t> haben sich nach dem Archiveinsturz 2009 gegründet, um eine neue Beteiligungskultur für Köln einzufordern und umzusetzen</a:t>
            </a:r>
          </a:p>
          <a:p>
            <a:r>
              <a:rPr lang="de-DE" dirty="0" smtClean="0"/>
              <a:t>Die Stadt hat per </a:t>
            </a:r>
            <a:r>
              <a:rPr lang="de-DE" b="1" dirty="0" smtClean="0"/>
              <a:t>Ratsbeschluss</a:t>
            </a:r>
            <a:r>
              <a:rPr lang="de-DE" dirty="0" smtClean="0"/>
              <a:t> eine vertiefte Form der Bürgerbeteiligung gerade an diesem emotional aufgeladenen Ort ermöglicht</a:t>
            </a:r>
          </a:p>
          <a:p>
            <a:endParaRPr lang="de-D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r500_Powerpoint_20110222">
  <a:themeElements>
    <a:clrScheme name="MR_Politikberatung">
      <a:dk1>
        <a:srgbClr val="5E5D5D"/>
      </a:dk1>
      <a:lt1>
        <a:sysClr val="window" lastClr="FFFFFF"/>
      </a:lt1>
      <a:dk2>
        <a:srgbClr val="5A95CC"/>
      </a:dk2>
      <a:lt2>
        <a:srgbClr val="EEECE1"/>
      </a:lt2>
      <a:accent1>
        <a:srgbClr val="5A95CC"/>
      </a:accent1>
      <a:accent2>
        <a:srgbClr val="91171F"/>
      </a:accent2>
      <a:accent3>
        <a:srgbClr val="CE8525"/>
      </a:accent3>
      <a:accent4>
        <a:srgbClr val="CCCCCC"/>
      </a:accent4>
      <a:accent5>
        <a:srgbClr val="1F497D"/>
      </a:accent5>
      <a:accent6>
        <a:srgbClr val="632423"/>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mar500_Powerpoint_20110222</Template>
  <TotalTime>0</TotalTime>
  <Words>982</Words>
  <Application>Microsoft Office PowerPoint</Application>
  <PresentationFormat>Bildschirmpräsentation (4:3)</PresentationFormat>
  <Paragraphs>114</Paragraphs>
  <Slides>16</Slides>
  <Notes>2</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mar500_Powerpoint_20110222</vt:lpstr>
      <vt:lpstr>Bürgerbeteiligung am Beispiel der Stadt Köln</vt:lpstr>
      <vt:lpstr>Gliederung</vt:lpstr>
      <vt:lpstr> Begriffliche Abgrenzung Bürgerengagement  Bürgerbeteiligung </vt:lpstr>
      <vt:lpstr>Begriffliche Abgrenzung Bürgerengagement  Bürgerbeteiligung</vt:lpstr>
      <vt:lpstr> Methodenkoffer – gut gefüllt! </vt:lpstr>
      <vt:lpstr>Methodenkoffer – gut gefüllt! Eine kleine Auswahl…</vt:lpstr>
      <vt:lpstr> Erfahrungsberichte aus Köln (1) </vt:lpstr>
      <vt:lpstr>Erfahrungsberichte aus Köln (1)</vt:lpstr>
      <vt:lpstr>Erfahrungsberichte aus Köln (2)</vt:lpstr>
      <vt:lpstr>Erfahrungsberichte aus Köln (2): Stationen der Bürgerbeteiligung</vt:lpstr>
      <vt:lpstr>Erfahrungsberichte aus Köln (2): Erfolgsfaktoren </vt:lpstr>
      <vt:lpstr>Erfolgsfaktoren und Qualitätskriterien</vt:lpstr>
      <vt:lpstr>Erfolgsfaktoren und Qualitätskriterien</vt:lpstr>
      <vt:lpstr>Erfolgsfaktoren und Qualitätskriterien</vt:lpstr>
      <vt:lpstr>Herausforderungen für die Zukunft</vt:lpstr>
      <vt:lpstr>Herzlichen Dank für Ihre Aufmerksamkeit!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Bürgerbeteiligung am Beispiel der Stadt Köln</dc:title>
  <dc:creator>Rüttgers</dc:creator>
  <cp:lastModifiedBy>Rüttgers</cp:lastModifiedBy>
  <cp:revision>13</cp:revision>
  <dcterms:created xsi:type="dcterms:W3CDTF">2012-10-25T14:28:38Z</dcterms:created>
  <dcterms:modified xsi:type="dcterms:W3CDTF">2012-10-25T15:45:27Z</dcterms:modified>
</cp:coreProperties>
</file>